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Alice" charset="1" panose="00000500000000000000"/>
      <p:regular r:id="rId12"/>
    </p:embeddedFont>
    <p:embeddedFont>
      <p:font typeface="Paytone One" charset="1" panose="00000500000000000000"/>
      <p:regular r:id="rId13"/>
    </p:embeddedFont>
    <p:embeddedFont>
      <p:font typeface="Quicksand Bold" charset="1" panose="00000800000000000000"/>
      <p:regular r:id="rId14"/>
    </p:embeddedFont>
    <p:embeddedFont>
      <p:font typeface="Quicksand" charset="1" panose="00000500000000000000"/>
      <p:regular r:id="rId15"/>
    </p:embeddedFont>
    <p:embeddedFont>
      <p:font typeface="Montserrat Semi-Bold" charset="1" panose="00000700000000000000"/>
      <p:regular r:id="rId16"/>
    </p:embeddedFont>
    <p:embeddedFont>
      <p:font typeface="Montserrat Medium" charset="1" panose="000006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3535194" y="-733671"/>
            <a:ext cx="5355572" cy="5877171"/>
          </a:xfrm>
          <a:custGeom>
            <a:avLst/>
            <a:gdLst/>
            <a:ahLst/>
            <a:cxnLst/>
            <a:rect r="r" b="b" t="t" l="l"/>
            <a:pathLst>
              <a:path h="5877171" w="5355572">
                <a:moveTo>
                  <a:pt x="0" y="0"/>
                </a:moveTo>
                <a:lnTo>
                  <a:pt x="5355572" y="0"/>
                </a:lnTo>
                <a:lnTo>
                  <a:pt x="5355572" y="5877171"/>
                </a:lnTo>
                <a:lnTo>
                  <a:pt x="0" y="5877171"/>
                </a:lnTo>
                <a:lnTo>
                  <a:pt x="0" y="0"/>
                </a:lnTo>
                <a:close/>
              </a:path>
            </a:pathLst>
          </a:custGeom>
          <a:blipFill>
            <a:blip r:embed="rId2"/>
            <a:stretch>
              <a:fillRect l="0" t="0" r="0" b="0"/>
            </a:stretch>
          </a:blipFill>
        </p:spPr>
      </p:sp>
      <p:sp>
        <p:nvSpPr>
          <p:cNvPr name="Freeform 3" id="3"/>
          <p:cNvSpPr/>
          <p:nvPr/>
        </p:nvSpPr>
        <p:spPr>
          <a:xfrm flipH="false" flipV="false" rot="-10800000">
            <a:off x="10332582" y="-1537984"/>
            <a:ext cx="6597249" cy="3075967"/>
          </a:xfrm>
          <a:custGeom>
            <a:avLst/>
            <a:gdLst/>
            <a:ahLst/>
            <a:cxnLst/>
            <a:rect r="r" b="b" t="t" l="l"/>
            <a:pathLst>
              <a:path h="3075967" w="6597249">
                <a:moveTo>
                  <a:pt x="0" y="0"/>
                </a:moveTo>
                <a:lnTo>
                  <a:pt x="6597249" y="0"/>
                </a:lnTo>
                <a:lnTo>
                  <a:pt x="6597249" y="3075968"/>
                </a:lnTo>
                <a:lnTo>
                  <a:pt x="0" y="3075968"/>
                </a:lnTo>
                <a:lnTo>
                  <a:pt x="0" y="0"/>
                </a:lnTo>
                <a:close/>
              </a:path>
            </a:pathLst>
          </a:custGeom>
          <a:blipFill>
            <a:blip r:embed="rId3"/>
            <a:stretch>
              <a:fillRect l="0" t="0" r="0" b="0"/>
            </a:stretch>
          </a:blipFill>
        </p:spPr>
      </p:sp>
      <p:sp>
        <p:nvSpPr>
          <p:cNvPr name="Freeform 4" id="4"/>
          <p:cNvSpPr/>
          <p:nvPr/>
        </p:nvSpPr>
        <p:spPr>
          <a:xfrm flipH="false" flipV="false" rot="0">
            <a:off x="16929831" y="2362275"/>
            <a:ext cx="7499556" cy="4199751"/>
          </a:xfrm>
          <a:custGeom>
            <a:avLst/>
            <a:gdLst/>
            <a:ahLst/>
            <a:cxnLst/>
            <a:rect r="r" b="b" t="t" l="l"/>
            <a:pathLst>
              <a:path h="4199751" w="7499556">
                <a:moveTo>
                  <a:pt x="0" y="0"/>
                </a:moveTo>
                <a:lnTo>
                  <a:pt x="7499556" y="0"/>
                </a:lnTo>
                <a:lnTo>
                  <a:pt x="7499556" y="4199751"/>
                </a:lnTo>
                <a:lnTo>
                  <a:pt x="0" y="4199751"/>
                </a:lnTo>
                <a:lnTo>
                  <a:pt x="0" y="0"/>
                </a:lnTo>
                <a:close/>
              </a:path>
            </a:pathLst>
          </a:custGeom>
          <a:blipFill>
            <a:blip r:embed="rId4"/>
            <a:stretch>
              <a:fillRect l="0" t="0" r="0" b="0"/>
            </a:stretch>
          </a:blipFill>
        </p:spPr>
      </p:sp>
      <p:sp>
        <p:nvSpPr>
          <p:cNvPr name="Freeform 5" id="5"/>
          <p:cNvSpPr/>
          <p:nvPr/>
        </p:nvSpPr>
        <p:spPr>
          <a:xfrm flipH="false" flipV="false" rot="0">
            <a:off x="-2836415" y="6352306"/>
            <a:ext cx="5059689" cy="5741491"/>
          </a:xfrm>
          <a:custGeom>
            <a:avLst/>
            <a:gdLst/>
            <a:ahLst/>
            <a:cxnLst/>
            <a:rect r="r" b="b" t="t" l="l"/>
            <a:pathLst>
              <a:path h="5741491" w="5059689">
                <a:moveTo>
                  <a:pt x="0" y="0"/>
                </a:moveTo>
                <a:lnTo>
                  <a:pt x="5059688" y="0"/>
                </a:lnTo>
                <a:lnTo>
                  <a:pt x="5059688" y="5741490"/>
                </a:lnTo>
                <a:lnTo>
                  <a:pt x="0" y="5741490"/>
                </a:lnTo>
                <a:lnTo>
                  <a:pt x="0" y="0"/>
                </a:lnTo>
                <a:close/>
              </a:path>
            </a:pathLst>
          </a:custGeom>
          <a:blipFill>
            <a:blip r:embed="rId5"/>
            <a:stretch>
              <a:fillRect l="0" t="0" r="0" b="0"/>
            </a:stretch>
          </a:blipFill>
        </p:spPr>
      </p:sp>
      <p:sp>
        <p:nvSpPr>
          <p:cNvPr name="Freeform 6" id="6"/>
          <p:cNvSpPr/>
          <p:nvPr/>
        </p:nvSpPr>
        <p:spPr>
          <a:xfrm flipH="false" flipV="false" rot="0">
            <a:off x="15152436" y="-1865322"/>
            <a:ext cx="6150745" cy="5766324"/>
          </a:xfrm>
          <a:custGeom>
            <a:avLst/>
            <a:gdLst/>
            <a:ahLst/>
            <a:cxnLst/>
            <a:rect r="r" b="b" t="t" l="l"/>
            <a:pathLst>
              <a:path h="5766324" w="6150745">
                <a:moveTo>
                  <a:pt x="0" y="0"/>
                </a:moveTo>
                <a:lnTo>
                  <a:pt x="6150746" y="0"/>
                </a:lnTo>
                <a:lnTo>
                  <a:pt x="6150746" y="5766323"/>
                </a:lnTo>
                <a:lnTo>
                  <a:pt x="0" y="5766323"/>
                </a:lnTo>
                <a:lnTo>
                  <a:pt x="0" y="0"/>
                </a:lnTo>
                <a:close/>
              </a:path>
            </a:pathLst>
          </a:custGeom>
          <a:blipFill>
            <a:blip r:embed="rId6"/>
            <a:stretch>
              <a:fillRect l="0" t="0" r="0" b="0"/>
            </a:stretch>
          </a:blipFill>
        </p:spPr>
      </p:sp>
      <p:sp>
        <p:nvSpPr>
          <p:cNvPr name="Freeform 7" id="7"/>
          <p:cNvSpPr/>
          <p:nvPr/>
        </p:nvSpPr>
        <p:spPr>
          <a:xfrm flipH="false" flipV="false" rot="-5400000">
            <a:off x="1511658" y="-3227374"/>
            <a:ext cx="4085368" cy="5586827"/>
          </a:xfrm>
          <a:custGeom>
            <a:avLst/>
            <a:gdLst/>
            <a:ahLst/>
            <a:cxnLst/>
            <a:rect r="r" b="b" t="t" l="l"/>
            <a:pathLst>
              <a:path h="5586827" w="4085368">
                <a:moveTo>
                  <a:pt x="0" y="0"/>
                </a:moveTo>
                <a:lnTo>
                  <a:pt x="4085367" y="0"/>
                </a:lnTo>
                <a:lnTo>
                  <a:pt x="4085367" y="5586827"/>
                </a:lnTo>
                <a:lnTo>
                  <a:pt x="0" y="5586827"/>
                </a:lnTo>
                <a:lnTo>
                  <a:pt x="0" y="0"/>
                </a:lnTo>
                <a:close/>
              </a:path>
            </a:pathLst>
          </a:custGeom>
          <a:blipFill>
            <a:blip r:embed="rId7"/>
            <a:stretch>
              <a:fillRect l="0" t="0" r="0" b="0"/>
            </a:stretch>
          </a:blipFill>
        </p:spPr>
      </p:sp>
      <p:sp>
        <p:nvSpPr>
          <p:cNvPr name="Freeform 8" id="8"/>
          <p:cNvSpPr/>
          <p:nvPr/>
        </p:nvSpPr>
        <p:spPr>
          <a:xfrm flipH="false" flipV="false" rot="0">
            <a:off x="15893830" y="5310391"/>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8"/>
            <a:stretch>
              <a:fillRect l="0" t="0" r="0" b="0"/>
            </a:stretch>
          </a:blipFill>
        </p:spPr>
      </p:sp>
      <p:sp>
        <p:nvSpPr>
          <p:cNvPr name="Freeform 9" id="9"/>
          <p:cNvSpPr/>
          <p:nvPr/>
        </p:nvSpPr>
        <p:spPr>
          <a:xfrm flipH="false" flipV="false" rot="0">
            <a:off x="-2836415" y="3901001"/>
            <a:ext cx="4656793" cy="5322050"/>
          </a:xfrm>
          <a:custGeom>
            <a:avLst/>
            <a:gdLst/>
            <a:ahLst/>
            <a:cxnLst/>
            <a:rect r="r" b="b" t="t" l="l"/>
            <a:pathLst>
              <a:path h="5322050" w="4656793">
                <a:moveTo>
                  <a:pt x="0" y="0"/>
                </a:moveTo>
                <a:lnTo>
                  <a:pt x="4656793" y="0"/>
                </a:lnTo>
                <a:lnTo>
                  <a:pt x="4656793" y="5322050"/>
                </a:lnTo>
                <a:lnTo>
                  <a:pt x="0" y="5322050"/>
                </a:lnTo>
                <a:lnTo>
                  <a:pt x="0" y="0"/>
                </a:lnTo>
                <a:close/>
              </a:path>
            </a:pathLst>
          </a:custGeom>
          <a:blipFill>
            <a:blip r:embed="rId9"/>
            <a:stretch>
              <a:fillRect l="0" t="0" r="0" b="0"/>
            </a:stretch>
          </a:blipFill>
        </p:spPr>
      </p:sp>
      <p:sp>
        <p:nvSpPr>
          <p:cNvPr name="Freeform 10" id="10"/>
          <p:cNvSpPr/>
          <p:nvPr/>
        </p:nvSpPr>
        <p:spPr>
          <a:xfrm flipH="false" flipV="false" rot="0">
            <a:off x="13631207" y="8338429"/>
            <a:ext cx="4656793" cy="5322050"/>
          </a:xfrm>
          <a:custGeom>
            <a:avLst/>
            <a:gdLst/>
            <a:ahLst/>
            <a:cxnLst/>
            <a:rect r="r" b="b" t="t" l="l"/>
            <a:pathLst>
              <a:path h="5322050" w="4656793">
                <a:moveTo>
                  <a:pt x="0" y="0"/>
                </a:moveTo>
                <a:lnTo>
                  <a:pt x="4656793" y="0"/>
                </a:lnTo>
                <a:lnTo>
                  <a:pt x="4656793" y="5322049"/>
                </a:lnTo>
                <a:lnTo>
                  <a:pt x="0" y="5322049"/>
                </a:lnTo>
                <a:lnTo>
                  <a:pt x="0" y="0"/>
                </a:lnTo>
                <a:close/>
              </a:path>
            </a:pathLst>
          </a:custGeom>
          <a:blipFill>
            <a:blip r:embed="rId9"/>
            <a:stretch>
              <a:fillRect l="0" t="0" r="0" b="0"/>
            </a:stretch>
          </a:blipFill>
        </p:spPr>
      </p:sp>
      <p:sp>
        <p:nvSpPr>
          <p:cNvPr name="Freeform 11" id="11"/>
          <p:cNvSpPr/>
          <p:nvPr/>
        </p:nvSpPr>
        <p:spPr>
          <a:xfrm flipH="false" flipV="false" rot="0">
            <a:off x="5848023" y="-4053683"/>
            <a:ext cx="6591954" cy="5710280"/>
          </a:xfrm>
          <a:custGeom>
            <a:avLst/>
            <a:gdLst/>
            <a:ahLst/>
            <a:cxnLst/>
            <a:rect r="r" b="b" t="t" l="l"/>
            <a:pathLst>
              <a:path h="5710280" w="6591954">
                <a:moveTo>
                  <a:pt x="0" y="0"/>
                </a:moveTo>
                <a:lnTo>
                  <a:pt x="6591954" y="0"/>
                </a:lnTo>
                <a:lnTo>
                  <a:pt x="6591954" y="5710280"/>
                </a:lnTo>
                <a:lnTo>
                  <a:pt x="0" y="5710280"/>
                </a:lnTo>
                <a:lnTo>
                  <a:pt x="0" y="0"/>
                </a:lnTo>
                <a:close/>
              </a:path>
            </a:pathLst>
          </a:custGeom>
          <a:blipFill>
            <a:blip r:embed="rId10"/>
            <a:stretch>
              <a:fillRect l="0" t="0" r="0" b="0"/>
            </a:stretch>
          </a:blipFill>
        </p:spPr>
      </p:sp>
      <p:sp>
        <p:nvSpPr>
          <p:cNvPr name="Freeform 12" id="12"/>
          <p:cNvSpPr/>
          <p:nvPr/>
        </p:nvSpPr>
        <p:spPr>
          <a:xfrm flipH="false" flipV="false" rot="-3194310">
            <a:off x="8409323" y="7829528"/>
            <a:ext cx="6128048" cy="5913567"/>
          </a:xfrm>
          <a:custGeom>
            <a:avLst/>
            <a:gdLst/>
            <a:ahLst/>
            <a:cxnLst/>
            <a:rect r="r" b="b" t="t" l="l"/>
            <a:pathLst>
              <a:path h="5913567" w="6128048">
                <a:moveTo>
                  <a:pt x="0" y="0"/>
                </a:moveTo>
                <a:lnTo>
                  <a:pt x="6128049" y="0"/>
                </a:lnTo>
                <a:lnTo>
                  <a:pt x="6128049" y="5913566"/>
                </a:lnTo>
                <a:lnTo>
                  <a:pt x="0" y="5913566"/>
                </a:lnTo>
                <a:lnTo>
                  <a:pt x="0" y="0"/>
                </a:lnTo>
                <a:close/>
              </a:path>
            </a:pathLst>
          </a:custGeom>
          <a:blipFill>
            <a:blip r:embed="rId11"/>
            <a:stretch>
              <a:fillRect l="0" t="0" r="0" b="0"/>
            </a:stretch>
          </a:blipFill>
        </p:spPr>
      </p:sp>
      <p:sp>
        <p:nvSpPr>
          <p:cNvPr name="Freeform 13" id="13"/>
          <p:cNvSpPr/>
          <p:nvPr/>
        </p:nvSpPr>
        <p:spPr>
          <a:xfrm flipH="false" flipV="false" rot="-10800000">
            <a:off x="1202696" y="9223051"/>
            <a:ext cx="7941304" cy="4030212"/>
          </a:xfrm>
          <a:custGeom>
            <a:avLst/>
            <a:gdLst/>
            <a:ahLst/>
            <a:cxnLst/>
            <a:rect r="r" b="b" t="t" l="l"/>
            <a:pathLst>
              <a:path h="4030212" w="7941304">
                <a:moveTo>
                  <a:pt x="0" y="0"/>
                </a:moveTo>
                <a:lnTo>
                  <a:pt x="7941304" y="0"/>
                </a:lnTo>
                <a:lnTo>
                  <a:pt x="7941304" y="4030212"/>
                </a:lnTo>
                <a:lnTo>
                  <a:pt x="0" y="4030212"/>
                </a:lnTo>
                <a:lnTo>
                  <a:pt x="0" y="0"/>
                </a:lnTo>
                <a:close/>
              </a:path>
            </a:pathLst>
          </a:custGeom>
          <a:blipFill>
            <a:blip r:embed="rId12"/>
            <a:stretch>
              <a:fillRect l="0" t="0" r="0" b="0"/>
            </a:stretch>
          </a:blipFill>
        </p:spPr>
      </p:sp>
      <p:sp>
        <p:nvSpPr>
          <p:cNvPr name="Freeform 14" id="14"/>
          <p:cNvSpPr/>
          <p:nvPr/>
        </p:nvSpPr>
        <p:spPr>
          <a:xfrm flipH="false" flipV="false" rot="-10800000">
            <a:off x="5058632" y="8780991"/>
            <a:ext cx="4085368" cy="5586827"/>
          </a:xfrm>
          <a:custGeom>
            <a:avLst/>
            <a:gdLst/>
            <a:ahLst/>
            <a:cxnLst/>
            <a:rect r="r" b="b" t="t" l="l"/>
            <a:pathLst>
              <a:path h="5586827" w="4085368">
                <a:moveTo>
                  <a:pt x="0" y="0"/>
                </a:moveTo>
                <a:lnTo>
                  <a:pt x="4085368" y="0"/>
                </a:lnTo>
                <a:lnTo>
                  <a:pt x="4085368" y="5586828"/>
                </a:lnTo>
                <a:lnTo>
                  <a:pt x="0" y="5586828"/>
                </a:lnTo>
                <a:lnTo>
                  <a:pt x="0" y="0"/>
                </a:lnTo>
                <a:close/>
              </a:path>
            </a:pathLst>
          </a:custGeom>
          <a:blipFill>
            <a:blip r:embed="rId7"/>
            <a:stretch>
              <a:fillRect l="0" t="0" r="0" b="0"/>
            </a:stretch>
          </a:blipFill>
        </p:spPr>
      </p:sp>
      <p:sp>
        <p:nvSpPr>
          <p:cNvPr name="TextBox 15" id="15"/>
          <p:cNvSpPr txBox="true"/>
          <p:nvPr/>
        </p:nvSpPr>
        <p:spPr>
          <a:xfrm rot="0">
            <a:off x="2055929" y="3436562"/>
            <a:ext cx="14176141" cy="2467955"/>
          </a:xfrm>
          <a:prstGeom prst="rect">
            <a:avLst/>
          </a:prstGeom>
        </p:spPr>
        <p:txBody>
          <a:bodyPr anchor="t" rtlCol="false" tIns="0" lIns="0" bIns="0" rIns="0">
            <a:spAutoFit/>
          </a:bodyPr>
          <a:lstStyle/>
          <a:p>
            <a:pPr algn="ctr">
              <a:lnSpc>
                <a:spcPts val="9896"/>
              </a:lnSpc>
            </a:pPr>
            <a:r>
              <a:rPr lang="en-US" sz="7440" spc="-424">
                <a:solidFill>
                  <a:srgbClr val="494949"/>
                </a:solidFill>
                <a:latin typeface="Alice"/>
              </a:rPr>
              <a:t>FRACTIONAL KNAPSACK VISUALIZER</a:t>
            </a:r>
          </a:p>
        </p:txBody>
      </p:sp>
      <p:sp>
        <p:nvSpPr>
          <p:cNvPr name="TextBox 16" id="16"/>
          <p:cNvSpPr txBox="true"/>
          <p:nvPr/>
        </p:nvSpPr>
        <p:spPr>
          <a:xfrm rot="0">
            <a:off x="1862378" y="6295156"/>
            <a:ext cx="14563245" cy="2308311"/>
          </a:xfrm>
          <a:prstGeom prst="rect">
            <a:avLst/>
          </a:prstGeom>
        </p:spPr>
        <p:txBody>
          <a:bodyPr anchor="t" rtlCol="false" tIns="0" lIns="0" bIns="0" rIns="0">
            <a:spAutoFit/>
          </a:bodyPr>
          <a:lstStyle/>
          <a:p>
            <a:pPr algn="ctr">
              <a:lnSpc>
                <a:spcPts val="4643"/>
              </a:lnSpc>
            </a:pPr>
            <a:r>
              <a:rPr lang="en-US" sz="3490" spc="-198">
                <a:solidFill>
                  <a:srgbClr val="494949"/>
                </a:solidFill>
                <a:latin typeface="Alice"/>
              </a:rPr>
              <a:t>By: Sanya Jain (221030048)</a:t>
            </a:r>
          </a:p>
          <a:p>
            <a:pPr algn="ctr">
              <a:lnSpc>
                <a:spcPts val="4643"/>
              </a:lnSpc>
            </a:pPr>
            <a:r>
              <a:rPr lang="en-US" sz="3490" spc="-198">
                <a:solidFill>
                  <a:srgbClr val="494949"/>
                </a:solidFill>
                <a:latin typeface="Alice"/>
              </a:rPr>
              <a:t>        Aashi Gupta (221030140)</a:t>
            </a:r>
          </a:p>
          <a:p>
            <a:pPr algn="ctr">
              <a:lnSpc>
                <a:spcPts val="4643"/>
              </a:lnSpc>
            </a:pPr>
            <a:r>
              <a:rPr lang="en-US" sz="3490" spc="-198">
                <a:solidFill>
                  <a:srgbClr val="494949"/>
                </a:solidFill>
                <a:latin typeface="Alice"/>
              </a:rPr>
              <a:t>              Aditya Sharma (221030130)</a:t>
            </a:r>
          </a:p>
          <a:p>
            <a:pPr algn="ctr">
              <a:lnSpc>
                <a:spcPts val="4643"/>
              </a:lnSpc>
            </a:pPr>
            <a:r>
              <a:rPr lang="en-US" sz="3490" spc="-198">
                <a:solidFill>
                  <a:srgbClr val="494949"/>
                </a:solidFill>
                <a:latin typeface="Alice"/>
              </a:rPr>
              <a:t>       Vansh Seth (221030133)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1171822">
            <a:off x="7853583" y="-1405179"/>
            <a:ext cx="13970515" cy="13097357"/>
          </a:xfrm>
          <a:custGeom>
            <a:avLst/>
            <a:gdLst/>
            <a:ahLst/>
            <a:cxnLst/>
            <a:rect r="r" b="b" t="t" l="l"/>
            <a:pathLst>
              <a:path h="13097357" w="13970515">
                <a:moveTo>
                  <a:pt x="0" y="0"/>
                </a:moveTo>
                <a:lnTo>
                  <a:pt x="13970515" y="0"/>
                </a:lnTo>
                <a:lnTo>
                  <a:pt x="13970515" y="13097358"/>
                </a:lnTo>
                <a:lnTo>
                  <a:pt x="0" y="13097358"/>
                </a:lnTo>
                <a:lnTo>
                  <a:pt x="0" y="0"/>
                </a:lnTo>
                <a:close/>
              </a:path>
            </a:pathLst>
          </a:custGeom>
          <a:blipFill>
            <a:blip r:embed="rId2"/>
            <a:stretch>
              <a:fillRect l="0" t="0" r="0" b="0"/>
            </a:stretch>
          </a:blipFill>
        </p:spPr>
      </p:sp>
      <p:sp>
        <p:nvSpPr>
          <p:cNvPr name="TextBox 3" id="3"/>
          <p:cNvSpPr txBox="true"/>
          <p:nvPr/>
        </p:nvSpPr>
        <p:spPr>
          <a:xfrm rot="0">
            <a:off x="390927" y="1387290"/>
            <a:ext cx="9218906" cy="1357151"/>
          </a:xfrm>
          <a:prstGeom prst="rect">
            <a:avLst/>
          </a:prstGeom>
        </p:spPr>
        <p:txBody>
          <a:bodyPr anchor="t" rtlCol="false" tIns="0" lIns="0" bIns="0" rIns="0">
            <a:spAutoFit/>
          </a:bodyPr>
          <a:lstStyle/>
          <a:p>
            <a:pPr algn="l">
              <a:lnSpc>
                <a:spcPts val="10800"/>
              </a:lnSpc>
            </a:pPr>
            <a:r>
              <a:rPr lang="en-US" sz="8372" spc="-477">
                <a:solidFill>
                  <a:srgbClr val="494949"/>
                </a:solidFill>
                <a:latin typeface="Alice"/>
              </a:rPr>
              <a:t>Problem Statement</a:t>
            </a:r>
          </a:p>
        </p:txBody>
      </p:sp>
      <p:sp>
        <p:nvSpPr>
          <p:cNvPr name="TextBox 4" id="4"/>
          <p:cNvSpPr txBox="true"/>
          <p:nvPr/>
        </p:nvSpPr>
        <p:spPr>
          <a:xfrm rot="0">
            <a:off x="390927" y="3553564"/>
            <a:ext cx="10079123" cy="6733436"/>
          </a:xfrm>
          <a:prstGeom prst="rect">
            <a:avLst/>
          </a:prstGeom>
        </p:spPr>
        <p:txBody>
          <a:bodyPr anchor="t" rtlCol="false" tIns="0" lIns="0" bIns="0" rIns="0">
            <a:spAutoFit/>
          </a:bodyPr>
          <a:lstStyle/>
          <a:p>
            <a:pPr algn="l">
              <a:lnSpc>
                <a:spcPts val="3707"/>
              </a:lnSpc>
            </a:pPr>
            <a:r>
              <a:rPr lang="en-US" sz="2746" spc="164">
                <a:solidFill>
                  <a:srgbClr val="494949"/>
                </a:solidFill>
                <a:latin typeface="Alice"/>
              </a:rPr>
              <a:t>Knapsack problem is one of the most common problem that occurs in daily life. From transporting non dispensible items to taking a simple shopping bag home you always want to maximize your output.</a:t>
            </a:r>
          </a:p>
          <a:p>
            <a:pPr algn="l">
              <a:lnSpc>
                <a:spcPts val="3707"/>
              </a:lnSpc>
            </a:pPr>
          </a:p>
          <a:p>
            <a:pPr algn="l">
              <a:lnSpc>
                <a:spcPts val="3707"/>
              </a:lnSpc>
            </a:pPr>
            <a:r>
              <a:rPr lang="en-US" sz="2746" spc="164">
                <a:solidFill>
                  <a:srgbClr val="494949"/>
                </a:solidFill>
                <a:latin typeface="Alice"/>
              </a:rPr>
              <a:t>Our program helps you visualize the DP based solution for maximizing the profit. It helps you build the DP table by taking weight array, profit array for each item and maximum carryable weight as input. It also allows you to control the speed of animation as requirement. </a:t>
            </a:r>
          </a:p>
          <a:p>
            <a:pPr algn="l">
              <a:lnSpc>
                <a:spcPts val="3354"/>
              </a:lnSpc>
            </a:pPr>
          </a:p>
          <a:p>
            <a:pPr algn="l">
              <a:lnSpc>
                <a:spcPts val="3354"/>
              </a:lnSpc>
            </a:pPr>
          </a:p>
          <a:p>
            <a:pPr algn="l">
              <a:lnSpc>
                <a:spcPts val="3354"/>
              </a:lnSpc>
            </a:pPr>
          </a:p>
          <a:p>
            <a:pPr algn="l" marL="0" indent="0" lvl="0">
              <a:lnSpc>
                <a:spcPts val="3354"/>
              </a:lnSpc>
              <a:spcBef>
                <a:spcPct val="0"/>
              </a:spcBef>
            </a:pPr>
          </a:p>
          <a:p>
            <a:pPr algn="l" marL="0" indent="0" lvl="0">
              <a:lnSpc>
                <a:spcPts val="3354"/>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75215" y="7626848"/>
            <a:ext cx="2194835" cy="2509686"/>
          </a:xfrm>
          <a:custGeom>
            <a:avLst/>
            <a:gdLst/>
            <a:ahLst/>
            <a:cxnLst/>
            <a:rect r="r" b="b" t="t" l="l"/>
            <a:pathLst>
              <a:path h="2509686" w="2194835">
                <a:moveTo>
                  <a:pt x="0" y="0"/>
                </a:moveTo>
                <a:lnTo>
                  <a:pt x="2194834" y="0"/>
                </a:lnTo>
                <a:lnTo>
                  <a:pt x="2194834" y="2509686"/>
                </a:lnTo>
                <a:lnTo>
                  <a:pt x="0" y="2509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94178" y="415059"/>
            <a:ext cx="15565718"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Creation process</a:t>
            </a:r>
          </a:p>
        </p:txBody>
      </p:sp>
      <p:sp>
        <p:nvSpPr>
          <p:cNvPr name="AutoShape 4" id="4"/>
          <p:cNvSpPr/>
          <p:nvPr/>
        </p:nvSpPr>
        <p:spPr>
          <a:xfrm>
            <a:off x="2370049" y="9527315"/>
            <a:ext cx="6492240" cy="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1891595" y="1981604"/>
            <a:ext cx="4730909" cy="6079439"/>
          </a:xfrm>
          <a:custGeom>
            <a:avLst/>
            <a:gdLst/>
            <a:ahLst/>
            <a:cxnLst/>
            <a:rect r="r" b="b" t="t" l="l"/>
            <a:pathLst>
              <a:path h="6079439" w="4730909">
                <a:moveTo>
                  <a:pt x="0" y="0"/>
                </a:moveTo>
                <a:lnTo>
                  <a:pt x="4730909" y="0"/>
                </a:lnTo>
                <a:lnTo>
                  <a:pt x="4730909" y="6079439"/>
                </a:lnTo>
                <a:lnTo>
                  <a:pt x="0" y="60794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352435" y="3950444"/>
            <a:ext cx="3751774" cy="4325800"/>
          </a:xfrm>
          <a:prstGeom prst="rect">
            <a:avLst/>
          </a:prstGeom>
        </p:spPr>
        <p:txBody>
          <a:bodyPr anchor="t" rtlCol="false" tIns="0" lIns="0" bIns="0" rIns="0">
            <a:spAutoFit/>
          </a:bodyPr>
          <a:lstStyle/>
          <a:p>
            <a:pPr algn="l">
              <a:lnSpc>
                <a:spcPts val="3447"/>
              </a:lnSpc>
            </a:pPr>
            <a:r>
              <a:rPr lang="en-US" sz="2462" spc="147">
                <a:solidFill>
                  <a:srgbClr val="000000"/>
                </a:solidFill>
                <a:latin typeface="Quicksand Bold"/>
              </a:rPr>
              <a:t>Planning:</a:t>
            </a:r>
          </a:p>
          <a:p>
            <a:pPr algn="l">
              <a:lnSpc>
                <a:spcPts val="3447"/>
              </a:lnSpc>
            </a:pPr>
          </a:p>
          <a:p>
            <a:pPr algn="l">
              <a:lnSpc>
                <a:spcPts val="3447"/>
              </a:lnSpc>
            </a:pPr>
            <a:r>
              <a:rPr lang="en-US" sz="2462" spc="147">
                <a:solidFill>
                  <a:srgbClr val="000000"/>
                </a:solidFill>
                <a:latin typeface="Quicksand"/>
              </a:rPr>
              <a:t>Visualizing our day-to-day needs related to binary knapsack. E.g.- A simple Transportation system where we need to maximize the output.</a:t>
            </a:r>
          </a:p>
          <a:p>
            <a:pPr algn="l">
              <a:lnSpc>
                <a:spcPts val="3447"/>
              </a:lnSpc>
            </a:pPr>
          </a:p>
        </p:txBody>
      </p:sp>
      <p:sp>
        <p:nvSpPr>
          <p:cNvPr name="Freeform 7" id="7"/>
          <p:cNvSpPr/>
          <p:nvPr/>
        </p:nvSpPr>
        <p:spPr>
          <a:xfrm flipH="false" flipV="false" rot="0">
            <a:off x="12267812" y="1981604"/>
            <a:ext cx="4730909" cy="6079439"/>
          </a:xfrm>
          <a:custGeom>
            <a:avLst/>
            <a:gdLst/>
            <a:ahLst/>
            <a:cxnLst/>
            <a:rect r="r" b="b" t="t" l="l"/>
            <a:pathLst>
              <a:path h="6079439" w="4730909">
                <a:moveTo>
                  <a:pt x="0" y="0"/>
                </a:moveTo>
                <a:lnTo>
                  <a:pt x="4730909" y="0"/>
                </a:lnTo>
                <a:lnTo>
                  <a:pt x="4730909" y="6079439"/>
                </a:lnTo>
                <a:lnTo>
                  <a:pt x="0" y="60794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2728652" y="3950444"/>
            <a:ext cx="3751774" cy="2128205"/>
          </a:xfrm>
          <a:prstGeom prst="rect">
            <a:avLst/>
          </a:prstGeom>
        </p:spPr>
        <p:txBody>
          <a:bodyPr anchor="t" rtlCol="false" tIns="0" lIns="0" bIns="0" rIns="0">
            <a:spAutoFit/>
          </a:bodyPr>
          <a:lstStyle/>
          <a:p>
            <a:pPr algn="l">
              <a:lnSpc>
                <a:spcPts val="3447"/>
              </a:lnSpc>
            </a:pPr>
            <a:r>
              <a:rPr lang="en-US" sz="2462" spc="147">
                <a:solidFill>
                  <a:srgbClr val="000000"/>
                </a:solidFill>
                <a:latin typeface="Quicksand Bold"/>
              </a:rPr>
              <a:t>Development:</a:t>
            </a:r>
          </a:p>
          <a:p>
            <a:pPr algn="l">
              <a:lnSpc>
                <a:spcPts val="3447"/>
              </a:lnSpc>
            </a:pPr>
          </a:p>
          <a:p>
            <a:pPr algn="l">
              <a:lnSpc>
                <a:spcPts val="3447"/>
              </a:lnSpc>
            </a:pPr>
            <a:r>
              <a:rPr lang="en-US" sz="2462" spc="147">
                <a:solidFill>
                  <a:srgbClr val="000000"/>
                </a:solidFill>
                <a:latin typeface="Quicksand"/>
              </a:rPr>
              <a:t>Html, CSS , JavaScript and Binary Knapsack.</a:t>
            </a:r>
          </a:p>
          <a:p>
            <a:pPr algn="l">
              <a:lnSpc>
                <a:spcPts val="3447"/>
              </a:lnSpc>
            </a:pPr>
          </a:p>
        </p:txBody>
      </p:sp>
      <p:sp>
        <p:nvSpPr>
          <p:cNvPr name="Freeform 9" id="9"/>
          <p:cNvSpPr/>
          <p:nvPr/>
        </p:nvSpPr>
        <p:spPr>
          <a:xfrm flipH="false" flipV="false" rot="0">
            <a:off x="7079704" y="1981604"/>
            <a:ext cx="4730909" cy="6079439"/>
          </a:xfrm>
          <a:custGeom>
            <a:avLst/>
            <a:gdLst/>
            <a:ahLst/>
            <a:cxnLst/>
            <a:rect r="r" b="b" t="t" l="l"/>
            <a:pathLst>
              <a:path h="6079439" w="4730909">
                <a:moveTo>
                  <a:pt x="0" y="0"/>
                </a:moveTo>
                <a:lnTo>
                  <a:pt x="4730908" y="0"/>
                </a:lnTo>
                <a:lnTo>
                  <a:pt x="4730908" y="6079439"/>
                </a:lnTo>
                <a:lnTo>
                  <a:pt x="0" y="60794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7540544" y="3950444"/>
            <a:ext cx="3751774" cy="3842705"/>
          </a:xfrm>
          <a:prstGeom prst="rect">
            <a:avLst/>
          </a:prstGeom>
        </p:spPr>
        <p:txBody>
          <a:bodyPr anchor="t" rtlCol="false" tIns="0" lIns="0" bIns="0" rIns="0">
            <a:spAutoFit/>
          </a:bodyPr>
          <a:lstStyle/>
          <a:p>
            <a:pPr algn="l">
              <a:lnSpc>
                <a:spcPts val="3447"/>
              </a:lnSpc>
            </a:pPr>
            <a:r>
              <a:rPr lang="en-US" sz="2462" spc="147">
                <a:solidFill>
                  <a:srgbClr val="000000"/>
                </a:solidFill>
                <a:latin typeface="Quicksand Bold"/>
              </a:rPr>
              <a:t>Learning:</a:t>
            </a:r>
          </a:p>
          <a:p>
            <a:pPr algn="l">
              <a:lnSpc>
                <a:spcPts val="3447"/>
              </a:lnSpc>
            </a:pPr>
          </a:p>
          <a:p>
            <a:pPr algn="l">
              <a:lnSpc>
                <a:spcPts val="3447"/>
              </a:lnSpc>
            </a:pPr>
            <a:r>
              <a:rPr lang="en-US" sz="2462" spc="147">
                <a:solidFill>
                  <a:srgbClr val="000000"/>
                </a:solidFill>
                <a:latin typeface="Quicksand"/>
              </a:rPr>
              <a:t>Efficient dynamic programming techniques for optimizing solutions to complex allocation problems.</a:t>
            </a:r>
          </a:p>
          <a:p>
            <a:pPr algn="l">
              <a:lnSpc>
                <a:spcPts val="344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AutoShape 2" id="2"/>
          <p:cNvSpPr/>
          <p:nvPr/>
        </p:nvSpPr>
        <p:spPr>
          <a:xfrm>
            <a:off x="-886757" y="4785930"/>
            <a:ext cx="20061513" cy="0"/>
          </a:xfrm>
          <a:prstGeom prst="line">
            <a:avLst/>
          </a:prstGeom>
          <a:ln cap="flat" w="28575">
            <a:solidFill>
              <a:srgbClr val="494949"/>
            </a:solidFill>
            <a:prstDash val="solid"/>
            <a:headEnd type="none" len="sm" w="sm"/>
            <a:tailEnd type="none" len="sm" w="sm"/>
          </a:ln>
        </p:spPr>
      </p:sp>
      <p:grpSp>
        <p:nvGrpSpPr>
          <p:cNvPr name="Group 3" id="3"/>
          <p:cNvGrpSpPr/>
          <p:nvPr/>
        </p:nvGrpSpPr>
        <p:grpSpPr>
          <a:xfrm rot="0">
            <a:off x="5930165" y="4534902"/>
            <a:ext cx="502056" cy="50205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494949"/>
            </a:solidFill>
            <a:ln cap="sq">
              <a:noFill/>
              <a:prstDash val="solid"/>
              <a:miter/>
            </a:ln>
          </p:spPr>
        </p:sp>
        <p:sp>
          <p:nvSpPr>
            <p:cNvPr name="TextBox 5" id="5"/>
            <p:cNvSpPr txBox="true"/>
            <p:nvPr/>
          </p:nvSpPr>
          <p:spPr>
            <a:xfrm>
              <a:off x="139700" y="177800"/>
              <a:ext cx="533400" cy="4953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6" id="6"/>
          <p:cNvGrpSpPr/>
          <p:nvPr/>
        </p:nvGrpSpPr>
        <p:grpSpPr>
          <a:xfrm rot="0">
            <a:off x="2227066" y="4534902"/>
            <a:ext cx="502056" cy="50205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494949"/>
            </a:solidFill>
          </p:spPr>
        </p:sp>
        <p:sp>
          <p:nvSpPr>
            <p:cNvPr name="TextBox 8" id="8"/>
            <p:cNvSpPr txBox="true"/>
            <p:nvPr/>
          </p:nvSpPr>
          <p:spPr>
            <a:xfrm>
              <a:off x="139700" y="177800"/>
              <a:ext cx="533400" cy="495300"/>
            </a:xfrm>
            <a:prstGeom prst="rect">
              <a:avLst/>
            </a:prstGeom>
          </p:spPr>
          <p:txBody>
            <a:bodyPr anchor="ctr" rtlCol="false" tIns="50800" lIns="50800" bIns="50800" rIns="50800"/>
            <a:lstStyle/>
            <a:p>
              <a:pPr algn="ctr">
                <a:lnSpc>
                  <a:spcPts val="2266"/>
                </a:lnSpc>
              </a:pPr>
            </a:p>
          </p:txBody>
        </p:sp>
      </p:grpSp>
      <p:grpSp>
        <p:nvGrpSpPr>
          <p:cNvPr name="Group 9" id="9"/>
          <p:cNvGrpSpPr/>
          <p:nvPr/>
        </p:nvGrpSpPr>
        <p:grpSpPr>
          <a:xfrm rot="0">
            <a:off x="9653627" y="4534902"/>
            <a:ext cx="502056" cy="5020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494949"/>
            </a:solidFill>
            <a:ln cap="sq">
              <a:noFill/>
              <a:prstDash val="solid"/>
              <a:miter/>
            </a:ln>
          </p:spPr>
        </p:sp>
        <p:sp>
          <p:nvSpPr>
            <p:cNvPr name="TextBox 11" id="11"/>
            <p:cNvSpPr txBox="true"/>
            <p:nvPr/>
          </p:nvSpPr>
          <p:spPr>
            <a:xfrm>
              <a:off x="139700" y="177800"/>
              <a:ext cx="533400" cy="4953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2" id="12"/>
          <p:cNvGrpSpPr/>
          <p:nvPr/>
        </p:nvGrpSpPr>
        <p:grpSpPr>
          <a:xfrm rot="0">
            <a:off x="13396139" y="4534902"/>
            <a:ext cx="502056" cy="50205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494949"/>
            </a:solidFill>
            <a:ln cap="sq">
              <a:noFill/>
              <a:prstDash val="solid"/>
              <a:miter/>
            </a:ln>
          </p:spPr>
        </p:sp>
        <p:sp>
          <p:nvSpPr>
            <p:cNvPr name="TextBox 14" id="14"/>
            <p:cNvSpPr txBox="true"/>
            <p:nvPr/>
          </p:nvSpPr>
          <p:spPr>
            <a:xfrm>
              <a:off x="139700" y="177800"/>
              <a:ext cx="533400" cy="4953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Freeform 15" id="15"/>
          <p:cNvSpPr/>
          <p:nvPr/>
        </p:nvSpPr>
        <p:spPr>
          <a:xfrm flipH="false" flipV="false" rot="2451906">
            <a:off x="-1305279" y="-3069758"/>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2"/>
            <a:stretch>
              <a:fillRect l="0" t="0" r="0" b="0"/>
            </a:stretch>
          </a:blipFill>
        </p:spPr>
      </p:sp>
      <p:sp>
        <p:nvSpPr>
          <p:cNvPr name="Freeform 16" id="16"/>
          <p:cNvSpPr/>
          <p:nvPr/>
        </p:nvSpPr>
        <p:spPr>
          <a:xfrm flipH="false" flipV="false" rot="-5916672">
            <a:off x="15200433" y="6753364"/>
            <a:ext cx="5059689" cy="5741491"/>
          </a:xfrm>
          <a:custGeom>
            <a:avLst/>
            <a:gdLst/>
            <a:ahLst/>
            <a:cxnLst/>
            <a:rect r="r" b="b" t="t" l="l"/>
            <a:pathLst>
              <a:path h="5741491" w="5059689">
                <a:moveTo>
                  <a:pt x="0" y="0"/>
                </a:moveTo>
                <a:lnTo>
                  <a:pt x="5059689" y="0"/>
                </a:lnTo>
                <a:lnTo>
                  <a:pt x="5059689" y="5741491"/>
                </a:lnTo>
                <a:lnTo>
                  <a:pt x="0" y="5741491"/>
                </a:lnTo>
                <a:lnTo>
                  <a:pt x="0" y="0"/>
                </a:lnTo>
                <a:close/>
              </a:path>
            </a:pathLst>
          </a:custGeom>
          <a:blipFill>
            <a:blip r:embed="rId3"/>
            <a:stretch>
              <a:fillRect l="0" t="0" r="0" b="0"/>
            </a:stretch>
          </a:blipFill>
        </p:spPr>
      </p:sp>
      <p:sp>
        <p:nvSpPr>
          <p:cNvPr name="TextBox 17" id="17"/>
          <p:cNvSpPr txBox="true"/>
          <p:nvPr/>
        </p:nvSpPr>
        <p:spPr>
          <a:xfrm rot="0">
            <a:off x="2478094" y="1966962"/>
            <a:ext cx="12809085" cy="1386840"/>
          </a:xfrm>
          <a:prstGeom prst="rect">
            <a:avLst/>
          </a:prstGeom>
        </p:spPr>
        <p:txBody>
          <a:bodyPr anchor="t" rtlCol="false" tIns="0" lIns="0" bIns="0" rIns="0">
            <a:spAutoFit/>
          </a:bodyPr>
          <a:lstStyle/>
          <a:p>
            <a:pPr algn="ctr">
              <a:lnSpc>
                <a:spcPts val="11052"/>
              </a:lnSpc>
            </a:pPr>
            <a:r>
              <a:rPr lang="en-US" sz="8568" spc="-488">
                <a:solidFill>
                  <a:srgbClr val="494949"/>
                </a:solidFill>
                <a:latin typeface="Alice"/>
              </a:rPr>
              <a:t>Technologies Used</a:t>
            </a:r>
          </a:p>
        </p:txBody>
      </p:sp>
      <p:sp>
        <p:nvSpPr>
          <p:cNvPr name="TextBox 18" id="18"/>
          <p:cNvSpPr txBox="true"/>
          <p:nvPr/>
        </p:nvSpPr>
        <p:spPr>
          <a:xfrm rot="0">
            <a:off x="2227066" y="5336554"/>
            <a:ext cx="2197323" cy="669926"/>
          </a:xfrm>
          <a:prstGeom prst="rect">
            <a:avLst/>
          </a:prstGeom>
        </p:spPr>
        <p:txBody>
          <a:bodyPr anchor="t" rtlCol="false" tIns="0" lIns="0" bIns="0" rIns="0">
            <a:spAutoFit/>
          </a:bodyPr>
          <a:lstStyle/>
          <a:p>
            <a:pPr algn="l">
              <a:lnSpc>
                <a:spcPts val="5150"/>
              </a:lnSpc>
            </a:pPr>
            <a:r>
              <a:rPr lang="en-US" sz="5000">
                <a:solidFill>
                  <a:srgbClr val="494949"/>
                </a:solidFill>
                <a:latin typeface="Montserrat Semi-Bold"/>
              </a:rPr>
              <a:t>01</a:t>
            </a:r>
          </a:p>
        </p:txBody>
      </p:sp>
      <p:sp>
        <p:nvSpPr>
          <p:cNvPr name="TextBox 19" id="19"/>
          <p:cNvSpPr txBox="true"/>
          <p:nvPr/>
        </p:nvSpPr>
        <p:spPr>
          <a:xfrm rot="0">
            <a:off x="5948468" y="5336554"/>
            <a:ext cx="2197323" cy="669926"/>
          </a:xfrm>
          <a:prstGeom prst="rect">
            <a:avLst/>
          </a:prstGeom>
        </p:spPr>
        <p:txBody>
          <a:bodyPr anchor="t" rtlCol="false" tIns="0" lIns="0" bIns="0" rIns="0">
            <a:spAutoFit/>
          </a:bodyPr>
          <a:lstStyle/>
          <a:p>
            <a:pPr algn="l">
              <a:lnSpc>
                <a:spcPts val="5150"/>
              </a:lnSpc>
            </a:pPr>
            <a:r>
              <a:rPr lang="en-US" sz="5000">
                <a:solidFill>
                  <a:srgbClr val="494949"/>
                </a:solidFill>
                <a:latin typeface="Montserrat Semi-Bold"/>
              </a:rPr>
              <a:t>02</a:t>
            </a:r>
          </a:p>
        </p:txBody>
      </p:sp>
      <p:sp>
        <p:nvSpPr>
          <p:cNvPr name="TextBox 20" id="20"/>
          <p:cNvSpPr txBox="true"/>
          <p:nvPr/>
        </p:nvSpPr>
        <p:spPr>
          <a:xfrm rot="0">
            <a:off x="2227066" y="6044579"/>
            <a:ext cx="2646492" cy="976888"/>
          </a:xfrm>
          <a:prstGeom prst="rect">
            <a:avLst/>
          </a:prstGeom>
        </p:spPr>
        <p:txBody>
          <a:bodyPr anchor="t" rtlCol="false" tIns="0" lIns="0" bIns="0" rIns="0">
            <a:spAutoFit/>
          </a:bodyPr>
          <a:lstStyle/>
          <a:p>
            <a:pPr algn="l">
              <a:lnSpc>
                <a:spcPts val="8267"/>
              </a:lnSpc>
            </a:pPr>
            <a:r>
              <a:rPr lang="en-US" sz="5299">
                <a:solidFill>
                  <a:srgbClr val="494949"/>
                </a:solidFill>
                <a:latin typeface="Montserrat Medium"/>
              </a:rPr>
              <a:t>HTML</a:t>
            </a:r>
          </a:p>
        </p:txBody>
      </p:sp>
      <p:sp>
        <p:nvSpPr>
          <p:cNvPr name="TextBox 21" id="21"/>
          <p:cNvSpPr txBox="true"/>
          <p:nvPr/>
        </p:nvSpPr>
        <p:spPr>
          <a:xfrm rot="0">
            <a:off x="5948468" y="6035054"/>
            <a:ext cx="2366454" cy="986409"/>
          </a:xfrm>
          <a:prstGeom prst="rect">
            <a:avLst/>
          </a:prstGeom>
        </p:spPr>
        <p:txBody>
          <a:bodyPr anchor="t" rtlCol="false" tIns="0" lIns="0" bIns="0" rIns="0">
            <a:spAutoFit/>
          </a:bodyPr>
          <a:lstStyle/>
          <a:p>
            <a:pPr algn="l">
              <a:lnSpc>
                <a:spcPts val="8268"/>
              </a:lnSpc>
            </a:pPr>
            <a:r>
              <a:rPr lang="en-US" sz="5300">
                <a:solidFill>
                  <a:srgbClr val="494949"/>
                </a:solidFill>
                <a:latin typeface="Montserrat Medium"/>
              </a:rPr>
              <a:t>CSS</a:t>
            </a:r>
          </a:p>
        </p:txBody>
      </p:sp>
      <p:sp>
        <p:nvSpPr>
          <p:cNvPr name="TextBox 22" id="22"/>
          <p:cNvSpPr txBox="true"/>
          <p:nvPr/>
        </p:nvSpPr>
        <p:spPr>
          <a:xfrm rot="0">
            <a:off x="9671930" y="5336554"/>
            <a:ext cx="2197323" cy="669926"/>
          </a:xfrm>
          <a:prstGeom prst="rect">
            <a:avLst/>
          </a:prstGeom>
        </p:spPr>
        <p:txBody>
          <a:bodyPr anchor="t" rtlCol="false" tIns="0" lIns="0" bIns="0" rIns="0">
            <a:spAutoFit/>
          </a:bodyPr>
          <a:lstStyle/>
          <a:p>
            <a:pPr algn="l">
              <a:lnSpc>
                <a:spcPts val="5150"/>
              </a:lnSpc>
            </a:pPr>
            <a:r>
              <a:rPr lang="en-US" sz="5000">
                <a:solidFill>
                  <a:srgbClr val="494949"/>
                </a:solidFill>
                <a:latin typeface="Montserrat Semi-Bold"/>
              </a:rPr>
              <a:t>03</a:t>
            </a:r>
          </a:p>
        </p:txBody>
      </p:sp>
      <p:sp>
        <p:nvSpPr>
          <p:cNvPr name="TextBox 23" id="23"/>
          <p:cNvSpPr txBox="true"/>
          <p:nvPr/>
        </p:nvSpPr>
        <p:spPr>
          <a:xfrm rot="0">
            <a:off x="9671930" y="6035054"/>
            <a:ext cx="2391912" cy="986409"/>
          </a:xfrm>
          <a:prstGeom prst="rect">
            <a:avLst/>
          </a:prstGeom>
        </p:spPr>
        <p:txBody>
          <a:bodyPr anchor="t" rtlCol="false" tIns="0" lIns="0" bIns="0" rIns="0">
            <a:spAutoFit/>
          </a:bodyPr>
          <a:lstStyle/>
          <a:p>
            <a:pPr algn="l">
              <a:lnSpc>
                <a:spcPts val="8268"/>
              </a:lnSpc>
            </a:pPr>
            <a:r>
              <a:rPr lang="en-US" sz="5300">
                <a:solidFill>
                  <a:srgbClr val="494949"/>
                </a:solidFill>
                <a:latin typeface="Montserrat Medium"/>
              </a:rPr>
              <a:t>JS</a:t>
            </a:r>
          </a:p>
        </p:txBody>
      </p:sp>
      <p:sp>
        <p:nvSpPr>
          <p:cNvPr name="TextBox 24" id="24"/>
          <p:cNvSpPr txBox="true"/>
          <p:nvPr/>
        </p:nvSpPr>
        <p:spPr>
          <a:xfrm rot="0">
            <a:off x="13414442" y="5336554"/>
            <a:ext cx="2197323" cy="669926"/>
          </a:xfrm>
          <a:prstGeom prst="rect">
            <a:avLst/>
          </a:prstGeom>
        </p:spPr>
        <p:txBody>
          <a:bodyPr anchor="t" rtlCol="false" tIns="0" lIns="0" bIns="0" rIns="0">
            <a:spAutoFit/>
          </a:bodyPr>
          <a:lstStyle/>
          <a:p>
            <a:pPr algn="l">
              <a:lnSpc>
                <a:spcPts val="5150"/>
              </a:lnSpc>
            </a:pPr>
            <a:r>
              <a:rPr lang="en-US" sz="5000">
                <a:solidFill>
                  <a:srgbClr val="494949"/>
                </a:solidFill>
                <a:latin typeface="Montserrat Semi-Bold"/>
              </a:rPr>
              <a:t>04</a:t>
            </a:r>
          </a:p>
        </p:txBody>
      </p:sp>
      <p:sp>
        <p:nvSpPr>
          <p:cNvPr name="TextBox 25" id="25"/>
          <p:cNvSpPr txBox="true"/>
          <p:nvPr/>
        </p:nvSpPr>
        <p:spPr>
          <a:xfrm rot="0">
            <a:off x="13414442" y="6035054"/>
            <a:ext cx="3672629" cy="986409"/>
          </a:xfrm>
          <a:prstGeom prst="rect">
            <a:avLst/>
          </a:prstGeom>
        </p:spPr>
        <p:txBody>
          <a:bodyPr anchor="t" rtlCol="false" tIns="0" lIns="0" bIns="0" rIns="0">
            <a:spAutoFit/>
          </a:bodyPr>
          <a:lstStyle/>
          <a:p>
            <a:pPr algn="l">
              <a:lnSpc>
                <a:spcPts val="8268"/>
              </a:lnSpc>
            </a:pPr>
            <a:r>
              <a:rPr lang="en-US" sz="5300">
                <a:solidFill>
                  <a:srgbClr val="494949"/>
                </a:solidFill>
                <a:latin typeface="Montserrat Medium"/>
              </a:rPr>
              <a:t>Bootstrap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grpSp>
        <p:nvGrpSpPr>
          <p:cNvPr name="Group 2" id="2"/>
          <p:cNvGrpSpPr/>
          <p:nvPr/>
        </p:nvGrpSpPr>
        <p:grpSpPr>
          <a:xfrm rot="0">
            <a:off x="509260" y="468933"/>
            <a:ext cx="17269480" cy="9349134"/>
            <a:chOff x="0" y="0"/>
            <a:chExt cx="1537094" cy="832133"/>
          </a:xfrm>
        </p:grpSpPr>
        <p:sp>
          <p:nvSpPr>
            <p:cNvPr name="Freeform 3" id="3"/>
            <p:cNvSpPr/>
            <p:nvPr/>
          </p:nvSpPr>
          <p:spPr>
            <a:xfrm flipH="false" flipV="false" rot="0">
              <a:off x="0" y="0"/>
              <a:ext cx="1537094" cy="832133"/>
            </a:xfrm>
            <a:custGeom>
              <a:avLst/>
              <a:gdLst/>
              <a:ahLst/>
              <a:cxnLst/>
              <a:rect r="r" b="b" t="t" l="l"/>
              <a:pathLst>
                <a:path h="832133" w="1537094">
                  <a:moveTo>
                    <a:pt x="0" y="0"/>
                  </a:moveTo>
                  <a:lnTo>
                    <a:pt x="1537094" y="0"/>
                  </a:lnTo>
                  <a:lnTo>
                    <a:pt x="1537094" y="832133"/>
                  </a:lnTo>
                  <a:lnTo>
                    <a:pt x="0" y="832133"/>
                  </a:lnTo>
                  <a:close/>
                </a:path>
              </a:pathLst>
            </a:custGeom>
            <a:solidFill>
              <a:srgbClr val="8AA893"/>
            </a:solidFill>
          </p:spPr>
        </p:sp>
        <p:sp>
          <p:nvSpPr>
            <p:cNvPr name="TextBox 4" id="4"/>
            <p:cNvSpPr txBox="true"/>
            <p:nvPr/>
          </p:nvSpPr>
          <p:spPr>
            <a:xfrm>
              <a:off x="0" y="-38100"/>
              <a:ext cx="1537094" cy="87023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9189422" y="3853232"/>
            <a:ext cx="8069878" cy="4026243"/>
          </a:xfrm>
          <a:custGeom>
            <a:avLst/>
            <a:gdLst/>
            <a:ahLst/>
            <a:cxnLst/>
            <a:rect r="r" b="b" t="t" l="l"/>
            <a:pathLst>
              <a:path h="4026243" w="8069878">
                <a:moveTo>
                  <a:pt x="0" y="0"/>
                </a:moveTo>
                <a:lnTo>
                  <a:pt x="8069878" y="0"/>
                </a:lnTo>
                <a:lnTo>
                  <a:pt x="8069878" y="4026243"/>
                </a:lnTo>
                <a:lnTo>
                  <a:pt x="0" y="4026243"/>
                </a:lnTo>
                <a:lnTo>
                  <a:pt x="0" y="0"/>
                </a:lnTo>
                <a:close/>
              </a:path>
            </a:pathLst>
          </a:custGeom>
          <a:blipFill>
            <a:blip r:embed="rId2"/>
            <a:stretch>
              <a:fillRect l="0" t="0" r="0" b="0"/>
            </a:stretch>
          </a:blipFill>
        </p:spPr>
      </p:sp>
      <p:sp>
        <p:nvSpPr>
          <p:cNvPr name="Freeform 6" id="6"/>
          <p:cNvSpPr/>
          <p:nvPr/>
        </p:nvSpPr>
        <p:spPr>
          <a:xfrm flipH="false" flipV="false" rot="0">
            <a:off x="1028700" y="3853232"/>
            <a:ext cx="7966698" cy="3985505"/>
          </a:xfrm>
          <a:custGeom>
            <a:avLst/>
            <a:gdLst/>
            <a:ahLst/>
            <a:cxnLst/>
            <a:rect r="r" b="b" t="t" l="l"/>
            <a:pathLst>
              <a:path h="3985505" w="7966698">
                <a:moveTo>
                  <a:pt x="0" y="0"/>
                </a:moveTo>
                <a:lnTo>
                  <a:pt x="7966698" y="0"/>
                </a:lnTo>
                <a:lnTo>
                  <a:pt x="7966698" y="3985506"/>
                </a:lnTo>
                <a:lnTo>
                  <a:pt x="0" y="3985506"/>
                </a:lnTo>
                <a:lnTo>
                  <a:pt x="0" y="0"/>
                </a:lnTo>
                <a:close/>
              </a:path>
            </a:pathLst>
          </a:custGeom>
          <a:blipFill>
            <a:blip r:embed="rId3"/>
            <a:stretch>
              <a:fillRect l="0" t="0" r="0" b="0"/>
            </a:stretch>
          </a:blipFill>
        </p:spPr>
      </p:sp>
      <p:sp>
        <p:nvSpPr>
          <p:cNvPr name="TextBox 7" id="7"/>
          <p:cNvSpPr txBox="true"/>
          <p:nvPr/>
        </p:nvSpPr>
        <p:spPr>
          <a:xfrm rot="0">
            <a:off x="1941838" y="2088118"/>
            <a:ext cx="14107119" cy="1015831"/>
          </a:xfrm>
          <a:prstGeom prst="rect">
            <a:avLst/>
          </a:prstGeom>
        </p:spPr>
        <p:txBody>
          <a:bodyPr anchor="t" rtlCol="false" tIns="0" lIns="0" bIns="0" rIns="0">
            <a:spAutoFit/>
          </a:bodyPr>
          <a:lstStyle/>
          <a:p>
            <a:pPr algn="ctr">
              <a:lnSpc>
                <a:spcPts val="8050"/>
              </a:lnSpc>
            </a:pPr>
            <a:r>
              <a:rPr lang="en-US" sz="6241" spc="-355">
                <a:solidFill>
                  <a:srgbClr val="494949"/>
                </a:solidFill>
                <a:latin typeface="Alice"/>
              </a:rPr>
              <a:t>Output: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3132299" y="-566780"/>
            <a:ext cx="5355572" cy="5877171"/>
          </a:xfrm>
          <a:custGeom>
            <a:avLst/>
            <a:gdLst/>
            <a:ahLst/>
            <a:cxnLst/>
            <a:rect r="r" b="b" t="t" l="l"/>
            <a:pathLst>
              <a:path h="5877171" w="5355572">
                <a:moveTo>
                  <a:pt x="0" y="0"/>
                </a:moveTo>
                <a:lnTo>
                  <a:pt x="5355572" y="0"/>
                </a:lnTo>
                <a:lnTo>
                  <a:pt x="5355572" y="5877171"/>
                </a:lnTo>
                <a:lnTo>
                  <a:pt x="0" y="5877171"/>
                </a:lnTo>
                <a:lnTo>
                  <a:pt x="0" y="0"/>
                </a:lnTo>
                <a:close/>
              </a:path>
            </a:pathLst>
          </a:custGeom>
          <a:blipFill>
            <a:blip r:embed="rId2"/>
            <a:stretch>
              <a:fillRect l="0" t="0" r="0" b="0"/>
            </a:stretch>
          </a:blipFill>
        </p:spPr>
      </p:sp>
      <p:sp>
        <p:nvSpPr>
          <p:cNvPr name="Freeform 3" id="3"/>
          <p:cNvSpPr/>
          <p:nvPr/>
        </p:nvSpPr>
        <p:spPr>
          <a:xfrm flipH="false" flipV="false" rot="-10800000">
            <a:off x="10332582" y="-1537984"/>
            <a:ext cx="6597249" cy="3075967"/>
          </a:xfrm>
          <a:custGeom>
            <a:avLst/>
            <a:gdLst/>
            <a:ahLst/>
            <a:cxnLst/>
            <a:rect r="r" b="b" t="t" l="l"/>
            <a:pathLst>
              <a:path h="3075967" w="6597249">
                <a:moveTo>
                  <a:pt x="0" y="0"/>
                </a:moveTo>
                <a:lnTo>
                  <a:pt x="6597249" y="0"/>
                </a:lnTo>
                <a:lnTo>
                  <a:pt x="6597249" y="3075968"/>
                </a:lnTo>
                <a:lnTo>
                  <a:pt x="0" y="3075968"/>
                </a:lnTo>
                <a:lnTo>
                  <a:pt x="0" y="0"/>
                </a:lnTo>
                <a:close/>
              </a:path>
            </a:pathLst>
          </a:custGeom>
          <a:blipFill>
            <a:blip r:embed="rId3"/>
            <a:stretch>
              <a:fillRect l="0" t="0" r="0" b="0"/>
            </a:stretch>
          </a:blipFill>
        </p:spPr>
      </p:sp>
      <p:sp>
        <p:nvSpPr>
          <p:cNvPr name="Freeform 4" id="4"/>
          <p:cNvSpPr/>
          <p:nvPr/>
        </p:nvSpPr>
        <p:spPr>
          <a:xfrm flipH="false" flipV="false" rot="0">
            <a:off x="16929831" y="2362275"/>
            <a:ext cx="7499556" cy="4199751"/>
          </a:xfrm>
          <a:custGeom>
            <a:avLst/>
            <a:gdLst/>
            <a:ahLst/>
            <a:cxnLst/>
            <a:rect r="r" b="b" t="t" l="l"/>
            <a:pathLst>
              <a:path h="4199751" w="7499556">
                <a:moveTo>
                  <a:pt x="0" y="0"/>
                </a:moveTo>
                <a:lnTo>
                  <a:pt x="7499556" y="0"/>
                </a:lnTo>
                <a:lnTo>
                  <a:pt x="7499556" y="4199751"/>
                </a:lnTo>
                <a:lnTo>
                  <a:pt x="0" y="4199751"/>
                </a:lnTo>
                <a:lnTo>
                  <a:pt x="0" y="0"/>
                </a:lnTo>
                <a:close/>
              </a:path>
            </a:pathLst>
          </a:custGeom>
          <a:blipFill>
            <a:blip r:embed="rId4"/>
            <a:stretch>
              <a:fillRect l="0" t="0" r="0" b="0"/>
            </a:stretch>
          </a:blipFill>
        </p:spPr>
      </p:sp>
      <p:sp>
        <p:nvSpPr>
          <p:cNvPr name="Freeform 5" id="5"/>
          <p:cNvSpPr/>
          <p:nvPr/>
        </p:nvSpPr>
        <p:spPr>
          <a:xfrm flipH="false" flipV="false" rot="0">
            <a:off x="-2836415" y="6352306"/>
            <a:ext cx="5059689" cy="5741491"/>
          </a:xfrm>
          <a:custGeom>
            <a:avLst/>
            <a:gdLst/>
            <a:ahLst/>
            <a:cxnLst/>
            <a:rect r="r" b="b" t="t" l="l"/>
            <a:pathLst>
              <a:path h="5741491" w="5059689">
                <a:moveTo>
                  <a:pt x="0" y="0"/>
                </a:moveTo>
                <a:lnTo>
                  <a:pt x="5059688" y="0"/>
                </a:lnTo>
                <a:lnTo>
                  <a:pt x="5059688" y="5741490"/>
                </a:lnTo>
                <a:lnTo>
                  <a:pt x="0" y="5741490"/>
                </a:lnTo>
                <a:lnTo>
                  <a:pt x="0" y="0"/>
                </a:lnTo>
                <a:close/>
              </a:path>
            </a:pathLst>
          </a:custGeom>
          <a:blipFill>
            <a:blip r:embed="rId5"/>
            <a:stretch>
              <a:fillRect l="0" t="0" r="0" b="0"/>
            </a:stretch>
          </a:blipFill>
        </p:spPr>
      </p:sp>
      <p:sp>
        <p:nvSpPr>
          <p:cNvPr name="Freeform 6" id="6"/>
          <p:cNvSpPr/>
          <p:nvPr/>
        </p:nvSpPr>
        <p:spPr>
          <a:xfrm flipH="false" flipV="false" rot="0">
            <a:off x="14411042" y="-2067382"/>
            <a:ext cx="6150745" cy="5766324"/>
          </a:xfrm>
          <a:custGeom>
            <a:avLst/>
            <a:gdLst/>
            <a:ahLst/>
            <a:cxnLst/>
            <a:rect r="r" b="b" t="t" l="l"/>
            <a:pathLst>
              <a:path h="5766324" w="6150745">
                <a:moveTo>
                  <a:pt x="0" y="0"/>
                </a:moveTo>
                <a:lnTo>
                  <a:pt x="6150746" y="0"/>
                </a:lnTo>
                <a:lnTo>
                  <a:pt x="6150746" y="5766323"/>
                </a:lnTo>
                <a:lnTo>
                  <a:pt x="0" y="5766323"/>
                </a:lnTo>
                <a:lnTo>
                  <a:pt x="0" y="0"/>
                </a:lnTo>
                <a:close/>
              </a:path>
            </a:pathLst>
          </a:custGeom>
          <a:blipFill>
            <a:blip r:embed="rId6"/>
            <a:stretch>
              <a:fillRect l="0" t="0" r="0" b="0"/>
            </a:stretch>
          </a:blipFill>
        </p:spPr>
      </p:sp>
      <p:sp>
        <p:nvSpPr>
          <p:cNvPr name="Freeform 7" id="7"/>
          <p:cNvSpPr/>
          <p:nvPr/>
        </p:nvSpPr>
        <p:spPr>
          <a:xfrm flipH="false" flipV="false" rot="-5400000">
            <a:off x="1779430" y="-3179500"/>
            <a:ext cx="4085368" cy="5586827"/>
          </a:xfrm>
          <a:custGeom>
            <a:avLst/>
            <a:gdLst/>
            <a:ahLst/>
            <a:cxnLst/>
            <a:rect r="r" b="b" t="t" l="l"/>
            <a:pathLst>
              <a:path h="5586827" w="4085368">
                <a:moveTo>
                  <a:pt x="0" y="0"/>
                </a:moveTo>
                <a:lnTo>
                  <a:pt x="4085367" y="0"/>
                </a:lnTo>
                <a:lnTo>
                  <a:pt x="4085367" y="5586827"/>
                </a:lnTo>
                <a:lnTo>
                  <a:pt x="0" y="5586827"/>
                </a:lnTo>
                <a:lnTo>
                  <a:pt x="0" y="0"/>
                </a:lnTo>
                <a:close/>
              </a:path>
            </a:pathLst>
          </a:custGeom>
          <a:blipFill>
            <a:blip r:embed="rId7"/>
            <a:stretch>
              <a:fillRect l="0" t="0" r="0" b="0"/>
            </a:stretch>
          </a:blipFill>
        </p:spPr>
      </p:sp>
      <p:sp>
        <p:nvSpPr>
          <p:cNvPr name="Freeform 8" id="8"/>
          <p:cNvSpPr/>
          <p:nvPr/>
        </p:nvSpPr>
        <p:spPr>
          <a:xfrm flipH="false" flipV="false" rot="0">
            <a:off x="15893830" y="5310391"/>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8"/>
            <a:stretch>
              <a:fillRect l="0" t="0" r="0" b="0"/>
            </a:stretch>
          </a:blipFill>
        </p:spPr>
      </p:sp>
      <p:sp>
        <p:nvSpPr>
          <p:cNvPr name="Freeform 9" id="9"/>
          <p:cNvSpPr/>
          <p:nvPr/>
        </p:nvSpPr>
        <p:spPr>
          <a:xfrm flipH="false" flipV="false" rot="0">
            <a:off x="-2836415" y="3901001"/>
            <a:ext cx="4656793" cy="5322050"/>
          </a:xfrm>
          <a:custGeom>
            <a:avLst/>
            <a:gdLst/>
            <a:ahLst/>
            <a:cxnLst/>
            <a:rect r="r" b="b" t="t" l="l"/>
            <a:pathLst>
              <a:path h="5322050" w="4656793">
                <a:moveTo>
                  <a:pt x="0" y="0"/>
                </a:moveTo>
                <a:lnTo>
                  <a:pt x="4656793" y="0"/>
                </a:lnTo>
                <a:lnTo>
                  <a:pt x="4656793" y="5322050"/>
                </a:lnTo>
                <a:lnTo>
                  <a:pt x="0" y="5322050"/>
                </a:lnTo>
                <a:lnTo>
                  <a:pt x="0" y="0"/>
                </a:lnTo>
                <a:close/>
              </a:path>
            </a:pathLst>
          </a:custGeom>
          <a:blipFill>
            <a:blip r:embed="rId9"/>
            <a:stretch>
              <a:fillRect l="0" t="0" r="0" b="0"/>
            </a:stretch>
          </a:blipFill>
        </p:spPr>
      </p:sp>
      <p:sp>
        <p:nvSpPr>
          <p:cNvPr name="Freeform 10" id="10"/>
          <p:cNvSpPr/>
          <p:nvPr/>
        </p:nvSpPr>
        <p:spPr>
          <a:xfrm flipH="false" flipV="false" rot="0">
            <a:off x="13631207" y="8338429"/>
            <a:ext cx="4656793" cy="5322050"/>
          </a:xfrm>
          <a:custGeom>
            <a:avLst/>
            <a:gdLst/>
            <a:ahLst/>
            <a:cxnLst/>
            <a:rect r="r" b="b" t="t" l="l"/>
            <a:pathLst>
              <a:path h="5322050" w="4656793">
                <a:moveTo>
                  <a:pt x="0" y="0"/>
                </a:moveTo>
                <a:lnTo>
                  <a:pt x="4656793" y="0"/>
                </a:lnTo>
                <a:lnTo>
                  <a:pt x="4656793" y="5322049"/>
                </a:lnTo>
                <a:lnTo>
                  <a:pt x="0" y="5322049"/>
                </a:lnTo>
                <a:lnTo>
                  <a:pt x="0" y="0"/>
                </a:lnTo>
                <a:close/>
              </a:path>
            </a:pathLst>
          </a:custGeom>
          <a:blipFill>
            <a:blip r:embed="rId9"/>
            <a:stretch>
              <a:fillRect l="0" t="0" r="0" b="0"/>
            </a:stretch>
          </a:blipFill>
        </p:spPr>
      </p:sp>
      <p:sp>
        <p:nvSpPr>
          <p:cNvPr name="Freeform 11" id="11"/>
          <p:cNvSpPr/>
          <p:nvPr/>
        </p:nvSpPr>
        <p:spPr>
          <a:xfrm flipH="false" flipV="false" rot="0">
            <a:off x="5848023" y="-4053683"/>
            <a:ext cx="6591954" cy="5710280"/>
          </a:xfrm>
          <a:custGeom>
            <a:avLst/>
            <a:gdLst/>
            <a:ahLst/>
            <a:cxnLst/>
            <a:rect r="r" b="b" t="t" l="l"/>
            <a:pathLst>
              <a:path h="5710280" w="6591954">
                <a:moveTo>
                  <a:pt x="0" y="0"/>
                </a:moveTo>
                <a:lnTo>
                  <a:pt x="6591954" y="0"/>
                </a:lnTo>
                <a:lnTo>
                  <a:pt x="6591954" y="5710280"/>
                </a:lnTo>
                <a:lnTo>
                  <a:pt x="0" y="5710280"/>
                </a:lnTo>
                <a:lnTo>
                  <a:pt x="0" y="0"/>
                </a:lnTo>
                <a:close/>
              </a:path>
            </a:pathLst>
          </a:custGeom>
          <a:blipFill>
            <a:blip r:embed="rId10"/>
            <a:stretch>
              <a:fillRect l="0" t="0" r="0" b="0"/>
            </a:stretch>
          </a:blipFill>
        </p:spPr>
      </p:sp>
      <p:sp>
        <p:nvSpPr>
          <p:cNvPr name="Freeform 12" id="12"/>
          <p:cNvSpPr/>
          <p:nvPr/>
        </p:nvSpPr>
        <p:spPr>
          <a:xfrm flipH="false" flipV="false" rot="-3194310">
            <a:off x="8409323" y="7829528"/>
            <a:ext cx="6128048" cy="5913567"/>
          </a:xfrm>
          <a:custGeom>
            <a:avLst/>
            <a:gdLst/>
            <a:ahLst/>
            <a:cxnLst/>
            <a:rect r="r" b="b" t="t" l="l"/>
            <a:pathLst>
              <a:path h="5913567" w="6128048">
                <a:moveTo>
                  <a:pt x="0" y="0"/>
                </a:moveTo>
                <a:lnTo>
                  <a:pt x="6128049" y="0"/>
                </a:lnTo>
                <a:lnTo>
                  <a:pt x="6128049" y="5913566"/>
                </a:lnTo>
                <a:lnTo>
                  <a:pt x="0" y="5913566"/>
                </a:lnTo>
                <a:lnTo>
                  <a:pt x="0" y="0"/>
                </a:lnTo>
                <a:close/>
              </a:path>
            </a:pathLst>
          </a:custGeom>
          <a:blipFill>
            <a:blip r:embed="rId11"/>
            <a:stretch>
              <a:fillRect l="0" t="0" r="0" b="0"/>
            </a:stretch>
          </a:blipFill>
        </p:spPr>
      </p:sp>
      <p:sp>
        <p:nvSpPr>
          <p:cNvPr name="Freeform 13" id="13"/>
          <p:cNvSpPr/>
          <p:nvPr/>
        </p:nvSpPr>
        <p:spPr>
          <a:xfrm flipH="false" flipV="false" rot="-10800000">
            <a:off x="1202696" y="9223051"/>
            <a:ext cx="7941304" cy="4030212"/>
          </a:xfrm>
          <a:custGeom>
            <a:avLst/>
            <a:gdLst/>
            <a:ahLst/>
            <a:cxnLst/>
            <a:rect r="r" b="b" t="t" l="l"/>
            <a:pathLst>
              <a:path h="4030212" w="7941304">
                <a:moveTo>
                  <a:pt x="0" y="0"/>
                </a:moveTo>
                <a:lnTo>
                  <a:pt x="7941304" y="0"/>
                </a:lnTo>
                <a:lnTo>
                  <a:pt x="7941304" y="4030212"/>
                </a:lnTo>
                <a:lnTo>
                  <a:pt x="0" y="4030212"/>
                </a:lnTo>
                <a:lnTo>
                  <a:pt x="0" y="0"/>
                </a:lnTo>
                <a:close/>
              </a:path>
            </a:pathLst>
          </a:custGeom>
          <a:blipFill>
            <a:blip r:embed="rId12"/>
            <a:stretch>
              <a:fillRect l="0" t="0" r="0" b="0"/>
            </a:stretch>
          </a:blipFill>
        </p:spPr>
      </p:sp>
      <p:sp>
        <p:nvSpPr>
          <p:cNvPr name="Freeform 14" id="14"/>
          <p:cNvSpPr/>
          <p:nvPr/>
        </p:nvSpPr>
        <p:spPr>
          <a:xfrm flipH="false" flipV="false" rot="-10800000">
            <a:off x="5058632" y="8780991"/>
            <a:ext cx="4085368" cy="5586827"/>
          </a:xfrm>
          <a:custGeom>
            <a:avLst/>
            <a:gdLst/>
            <a:ahLst/>
            <a:cxnLst/>
            <a:rect r="r" b="b" t="t" l="l"/>
            <a:pathLst>
              <a:path h="5586827" w="4085368">
                <a:moveTo>
                  <a:pt x="0" y="0"/>
                </a:moveTo>
                <a:lnTo>
                  <a:pt x="4085368" y="0"/>
                </a:lnTo>
                <a:lnTo>
                  <a:pt x="4085368" y="5586828"/>
                </a:lnTo>
                <a:lnTo>
                  <a:pt x="0" y="5586828"/>
                </a:lnTo>
                <a:lnTo>
                  <a:pt x="0" y="0"/>
                </a:lnTo>
                <a:close/>
              </a:path>
            </a:pathLst>
          </a:custGeom>
          <a:blipFill>
            <a:blip r:embed="rId7"/>
            <a:stretch>
              <a:fillRect l="0" t="0" r="0" b="0"/>
            </a:stretch>
          </a:blipFill>
        </p:spPr>
      </p:sp>
      <p:sp>
        <p:nvSpPr>
          <p:cNvPr name="TextBox 15" id="15"/>
          <p:cNvSpPr txBox="true"/>
          <p:nvPr/>
        </p:nvSpPr>
        <p:spPr>
          <a:xfrm rot="0">
            <a:off x="3303563" y="3561348"/>
            <a:ext cx="11680874" cy="3040478"/>
          </a:xfrm>
          <a:prstGeom prst="rect">
            <a:avLst/>
          </a:prstGeom>
        </p:spPr>
        <p:txBody>
          <a:bodyPr anchor="t" rtlCol="false" tIns="0" lIns="0" bIns="0" rIns="0">
            <a:spAutoFit/>
          </a:bodyPr>
          <a:lstStyle/>
          <a:p>
            <a:pPr algn="ctr">
              <a:lnSpc>
                <a:spcPts val="12115"/>
              </a:lnSpc>
            </a:pPr>
            <a:r>
              <a:rPr lang="en-US" sz="9109" spc="-519">
                <a:solidFill>
                  <a:srgbClr val="494949"/>
                </a:solidFill>
                <a:latin typeface="Alice"/>
              </a:rPr>
              <a:t>THANK YOU VERY MUCH!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DAGF-bZ6X00</dc:identifier>
  <dcterms:modified xsi:type="dcterms:W3CDTF">2011-08-01T06:04:30Z</dcterms:modified>
  <cp:revision>1</cp:revision>
  <dc:title>Beige Watercolor Project Presentation</dc:title>
</cp:coreProperties>
</file>